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75" r:id="rId4"/>
    <p:sldId id="257" r:id="rId5"/>
    <p:sldId id="280" r:id="rId6"/>
    <p:sldId id="259" r:id="rId7"/>
    <p:sldId id="260" r:id="rId8"/>
    <p:sldId id="276" r:id="rId9"/>
    <p:sldId id="277" r:id="rId10"/>
    <p:sldId id="261" r:id="rId11"/>
    <p:sldId id="278" r:id="rId12"/>
    <p:sldId id="279" r:id="rId13"/>
    <p:sldId id="273" r:id="rId14"/>
    <p:sldId id="274" r:id="rId15"/>
  </p:sldIdLst>
  <p:sldSz cx="18288000" cy="10287000"/>
  <p:notesSz cx="18288000" cy="10287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Trebuchet MS" panose="020B0603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onsdmZ818ZYKtigtC2wELhs94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9155F1-7828-45C7-A936-7936A86DB46C}" v="206" dt="2022-08-13T12:03:25.295"/>
    <p1510:client id="{13467BE1-9417-45FA-9C8E-9FAF58A70548}" v="1" dt="2022-08-14T07:09:57.100"/>
    <p1510:client id="{3A9DBB5D-0E25-4F56-A7E9-F432ABB96C0E}" v="25" dt="2022-08-14T12:44:10.161"/>
    <p1510:client id="{3BB7159E-D957-4B3B-AA8F-873B3423E73F}" v="615" dt="2022-08-14T09:23:00.371"/>
    <p1510:client id="{433BD8C2-A84E-4B99-A5A2-80F438B30136}" v="5" dt="2022-08-14T15:59:08.843"/>
    <p1510:client id="{639739FE-1C67-4853-BF7D-14930977E0D5}" v="5" dt="2023-02-10T15:52:37.201"/>
    <p1510:client id="{9C890F9B-8E60-460C-8DEE-7C6A95636027}" v="3" dt="2022-08-14T04:50:05.670"/>
    <p1510:client id="{DB54F208-C493-4014-804F-0B0E89A4DDF6}" v="115" dt="2023-02-10T13:02:37.152"/>
    <p1510:client id="{E3E48A27-5F3E-4E52-8320-41136BE2FA73}" v="2" dt="2023-02-09T08:26:19.253"/>
    <p1510:client id="{E85030B1-9AEE-49B2-B2C5-01B27F72D22E}" v="1298" dt="2022-08-13T19:19:02.219"/>
    <p1510:client id="{F77EEF81-E6F9-4508-B4D9-9AE9F866EB2E}" v="316" dt="2022-08-13T06:43:02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43" Type="http://customschemas.google.com/relationships/presentationmetadata" Target="metadata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0358438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4b38f38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104b38f388f_0_6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104b38f388f_0_62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2540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314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8900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8985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2119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1237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>
  <p:cSld name="OBJECT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97221"/>
            <a:ext cx="11918837" cy="718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0"/>
          <p:cNvSpPr txBox="1">
            <a:spLocks noGrp="1"/>
          </p:cNvSpPr>
          <p:nvPr>
            <p:ph type="title"/>
          </p:nvPr>
        </p:nvSpPr>
        <p:spPr>
          <a:xfrm>
            <a:off x="3657541" y="2302363"/>
            <a:ext cx="10972916" cy="477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4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001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2"/>
          <p:cNvSpPr/>
          <p:nvPr/>
        </p:nvSpPr>
        <p:spPr>
          <a:xfrm>
            <a:off x="9602658" y="2410039"/>
            <a:ext cx="7649209" cy="0"/>
          </a:xfrm>
          <a:custGeom>
            <a:avLst/>
            <a:gdLst/>
            <a:ahLst/>
            <a:cxnLst/>
            <a:rect l="l" t="t" r="r" b="b"/>
            <a:pathLst>
              <a:path w="7649209" h="120000" extrusionOk="0">
                <a:moveTo>
                  <a:pt x="0" y="0"/>
                </a:moveTo>
                <a:lnTo>
                  <a:pt x="7648605" y="0"/>
                </a:lnTo>
              </a:path>
            </a:pathLst>
          </a:custGeom>
          <a:noFill/>
          <a:ln w="9525" cap="flat" cmpd="sng">
            <a:solidFill>
              <a:srgbClr val="FA64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2"/>
          <p:cNvSpPr/>
          <p:nvPr/>
        </p:nvSpPr>
        <p:spPr>
          <a:xfrm>
            <a:off x="9602658" y="3972460"/>
            <a:ext cx="7649209" cy="0"/>
          </a:xfrm>
          <a:custGeom>
            <a:avLst/>
            <a:gdLst/>
            <a:ahLst/>
            <a:cxnLst/>
            <a:rect l="l" t="t" r="r" b="b"/>
            <a:pathLst>
              <a:path w="7649209" h="120000" extrusionOk="0">
                <a:moveTo>
                  <a:pt x="0" y="0"/>
                </a:moveTo>
                <a:lnTo>
                  <a:pt x="7648605" y="0"/>
                </a:lnTo>
              </a:path>
            </a:pathLst>
          </a:custGeom>
          <a:noFill/>
          <a:ln w="9525" cap="flat" cmpd="sng">
            <a:solidFill>
              <a:srgbClr val="FA64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2"/>
          <p:cNvSpPr/>
          <p:nvPr/>
        </p:nvSpPr>
        <p:spPr>
          <a:xfrm>
            <a:off x="9602658" y="6023014"/>
            <a:ext cx="7649209" cy="0"/>
          </a:xfrm>
          <a:custGeom>
            <a:avLst/>
            <a:gdLst/>
            <a:ahLst/>
            <a:cxnLst/>
            <a:rect l="l" t="t" r="r" b="b"/>
            <a:pathLst>
              <a:path w="7649209" h="120000" extrusionOk="0">
                <a:moveTo>
                  <a:pt x="0" y="0"/>
                </a:moveTo>
                <a:lnTo>
                  <a:pt x="7648605" y="0"/>
                </a:lnTo>
              </a:path>
            </a:pathLst>
          </a:custGeom>
          <a:noFill/>
          <a:ln w="9525" cap="flat" cmpd="sng">
            <a:solidFill>
              <a:srgbClr val="FA64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2"/>
          <p:cNvSpPr/>
          <p:nvPr/>
        </p:nvSpPr>
        <p:spPr>
          <a:xfrm>
            <a:off x="9602659" y="7585435"/>
            <a:ext cx="7649209" cy="0"/>
          </a:xfrm>
          <a:custGeom>
            <a:avLst/>
            <a:gdLst/>
            <a:ahLst/>
            <a:cxnLst/>
            <a:rect l="l" t="t" r="r" b="b"/>
            <a:pathLst>
              <a:path w="7649209" h="120000" extrusionOk="0">
                <a:moveTo>
                  <a:pt x="0" y="0"/>
                </a:moveTo>
                <a:lnTo>
                  <a:pt x="7648605" y="0"/>
                </a:lnTo>
              </a:path>
            </a:pathLst>
          </a:custGeom>
          <a:noFill/>
          <a:ln w="9525" cap="flat" cmpd="sng">
            <a:solidFill>
              <a:srgbClr val="FA64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3657541" y="2302363"/>
            <a:ext cx="10972916" cy="477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4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2"/>
          </p:nvPr>
        </p:nvSpPr>
        <p:spPr>
          <a:xfrm>
            <a:off x="9521698" y="2604329"/>
            <a:ext cx="7726044" cy="605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 txBox="1">
            <a:spLocks noGrp="1"/>
          </p:cNvSpPr>
          <p:nvPr>
            <p:ph type="title"/>
          </p:nvPr>
        </p:nvSpPr>
        <p:spPr>
          <a:xfrm>
            <a:off x="3657541" y="2302363"/>
            <a:ext cx="10972916" cy="477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4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1"/>
          </p:nvPr>
        </p:nvSpPr>
        <p:spPr>
          <a:xfrm>
            <a:off x="358441" y="4570427"/>
            <a:ext cx="17571115" cy="261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001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9"/>
          <p:cNvSpPr txBox="1">
            <a:spLocks noGrp="1"/>
          </p:cNvSpPr>
          <p:nvPr>
            <p:ph type="title"/>
          </p:nvPr>
        </p:nvSpPr>
        <p:spPr>
          <a:xfrm>
            <a:off x="3657541" y="2302363"/>
            <a:ext cx="10972916" cy="477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body" idx="1"/>
          </p:nvPr>
        </p:nvSpPr>
        <p:spPr>
          <a:xfrm>
            <a:off x="358441" y="4570427"/>
            <a:ext cx="17571115" cy="261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/>
          <p:nvPr/>
        </p:nvSpPr>
        <p:spPr>
          <a:xfrm>
            <a:off x="-1945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001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"/>
          <p:cNvSpPr txBox="1">
            <a:spLocks noGrp="1"/>
          </p:cNvSpPr>
          <p:nvPr>
            <p:ph type="title"/>
          </p:nvPr>
        </p:nvSpPr>
        <p:spPr>
          <a:xfrm>
            <a:off x="1252642" y="830098"/>
            <a:ext cx="16373597" cy="1687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2550" rIns="0" bIns="0" anchor="t" anchorCtr="0">
            <a:spAutoFit/>
          </a:bodyPr>
          <a:lstStyle/>
          <a:p>
            <a:pPr marL="12700" marR="5080">
              <a:lnSpc>
                <a:spcPct val="109615"/>
              </a:lnSpc>
            </a:pPr>
            <a:r>
              <a:rPr lang="en-US" sz="9000"/>
              <a:t>Document Object Model(DOM)</a:t>
            </a:r>
          </a:p>
        </p:txBody>
      </p:sp>
      <p:sp>
        <p:nvSpPr>
          <p:cNvPr id="57" name="Google Shape;57;p1"/>
          <p:cNvSpPr txBox="1"/>
          <p:nvPr/>
        </p:nvSpPr>
        <p:spPr>
          <a:xfrm flipH="1">
            <a:off x="9878728" y="7009367"/>
            <a:ext cx="422392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3">
            <a:alphaModFix/>
          </a:blip>
          <a:srcRect l="-7379" t="-7290" r="7379" b="7290"/>
          <a:stretch/>
        </p:blipFill>
        <p:spPr>
          <a:xfrm>
            <a:off x="12595122" y="5012308"/>
            <a:ext cx="8273422" cy="83720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818930FA-F269-FE0E-5BF6-7DACDFE083F8}"/>
              </a:ext>
            </a:extLst>
          </p:cNvPr>
          <p:cNvSpPr txBox="1">
            <a:spLocks/>
          </p:cNvSpPr>
          <p:nvPr/>
        </p:nvSpPr>
        <p:spPr>
          <a:xfrm>
            <a:off x="1403036" y="3040902"/>
            <a:ext cx="11771519" cy="473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25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>
              <a:lnSpc>
                <a:spcPct val="109615"/>
              </a:lnSpc>
            </a:pPr>
            <a:r>
              <a:rPr lang="en-US" sz="9000"/>
              <a:t>D --&gt; Document</a:t>
            </a:r>
          </a:p>
          <a:p>
            <a:pPr marL="12700" marR="5080">
              <a:lnSpc>
                <a:spcPct val="109615"/>
              </a:lnSpc>
            </a:pPr>
            <a:r>
              <a:rPr lang="en-US" sz="9000"/>
              <a:t>O --&gt; Object</a:t>
            </a:r>
          </a:p>
          <a:p>
            <a:pPr marL="12700" marR="5080">
              <a:lnSpc>
                <a:spcPct val="109615"/>
              </a:lnSpc>
            </a:pPr>
            <a:r>
              <a:rPr lang="en-US" sz="9000"/>
              <a:t>M --&gt; Model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04b38f388f_0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2956" y="0"/>
            <a:ext cx="8273422" cy="83720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153223-6585-3BC9-81AC-A8CEC281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988" y="723218"/>
            <a:ext cx="10972916" cy="1309362"/>
          </a:xfrm>
        </p:spPr>
        <p:txBody>
          <a:bodyPr/>
          <a:lstStyle/>
          <a:p>
            <a:pPr algn="ctr"/>
            <a:r>
              <a:rPr lang="en-US" sz="9600" b="0"/>
              <a:t>WHAT ARE EVENTS?</a:t>
            </a:r>
            <a:endParaRPr lang="en-US"/>
          </a:p>
          <a:p>
            <a:br>
              <a:rPr lang="en-US"/>
            </a:br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231B401-2D59-5000-E9A0-01646E361363}"/>
              </a:ext>
            </a:extLst>
          </p:cNvPr>
          <p:cNvSpPr txBox="1">
            <a:spLocks/>
          </p:cNvSpPr>
          <p:nvPr/>
        </p:nvSpPr>
        <p:spPr>
          <a:xfrm>
            <a:off x="1223151" y="1026013"/>
            <a:ext cx="16657837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000" b="0"/>
          </a:p>
          <a:p>
            <a:br>
              <a:rPr lang="en-US" sz="4000"/>
            </a:br>
            <a:r>
              <a:rPr lang="en-US" sz="4000" b="0"/>
              <a:t>HTML events are "things" that happen to HTML elements. When JavaScript is used in HTML pages, JavaScript can "react" on these events.</a:t>
            </a:r>
            <a:endParaRPr lang="en-US" sz="4000"/>
          </a:p>
        </p:txBody>
      </p:sp>
      <p:sp>
        <p:nvSpPr>
          <p:cNvPr id="9" name="Google Shape;169;p12">
            <a:extLst>
              <a:ext uri="{FF2B5EF4-FFF2-40B4-BE49-F238E27FC236}">
                <a16:creationId xmlns:a16="http://schemas.microsoft.com/office/drawing/2014/main" id="{FAD8B755-C3CE-960C-1798-D84C0BC782A0}"/>
              </a:ext>
            </a:extLst>
          </p:cNvPr>
          <p:cNvSpPr txBox="1"/>
          <p:nvPr/>
        </p:nvSpPr>
        <p:spPr>
          <a:xfrm>
            <a:off x="1012142" y="4590795"/>
            <a:ext cx="17374207" cy="5139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4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.The user clicks or hover the cursor over a certain element</a:t>
            </a:r>
            <a:endParaRPr lang="en-US" sz="4600" b="1">
              <a:solidFill>
                <a:srgbClr val="FFFFFF"/>
              </a:solidFill>
              <a:latin typeface="Trebuchet MS"/>
              <a:ea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2.The user Choose a key on the keyboard</a:t>
            </a:r>
            <a:endParaRPr lang="en-US" sz="46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3.A form is submitted</a:t>
            </a:r>
            <a:endParaRPr sz="46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4.A video is played , paused or finishes</a:t>
            </a:r>
            <a:endParaRPr lang="en-US" sz="46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5.A web page is finished loading</a:t>
            </a:r>
            <a:endParaRPr sz="46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6.</a:t>
            </a:r>
            <a:r>
              <a:rPr lang="en-US" sz="4600" b="1">
                <a:solidFill>
                  <a:srgbClr val="FFFFFF"/>
                </a:solidFill>
                <a:latin typeface="Trebuchet MS"/>
              </a:rPr>
              <a:t>An error occurs</a:t>
            </a:r>
            <a:r>
              <a:rPr lang="en-US" sz="4600">
                <a:solidFill>
                  <a:srgbClr val="FFFFFF"/>
                </a:solidFill>
              </a:rPr>
              <a:t> </a:t>
            </a:r>
            <a:endParaRPr sz="4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>
            <a:spLocks noGrp="1"/>
          </p:cNvSpPr>
          <p:nvPr>
            <p:ph type="title"/>
          </p:nvPr>
        </p:nvSpPr>
        <p:spPr>
          <a:xfrm>
            <a:off x="1222685" y="1366388"/>
            <a:ext cx="16697431" cy="133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US" sz="8600">
                <a:solidFill>
                  <a:schemeClr val="bg1"/>
                </a:solidFill>
              </a:rPr>
              <a:t>Common HTML Events ?</a:t>
            </a:r>
          </a:p>
        </p:txBody>
      </p:sp>
      <p:sp>
        <p:nvSpPr>
          <p:cNvPr id="169" name="Google Shape;169;p12"/>
          <p:cNvSpPr txBox="1"/>
          <p:nvPr/>
        </p:nvSpPr>
        <p:spPr>
          <a:xfrm>
            <a:off x="1222695" y="3177084"/>
            <a:ext cx="13042839" cy="587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54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.onclick</a:t>
            </a:r>
            <a:endParaRPr lang="en-US" sz="5400" b="1" dirty="0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2.onchange</a:t>
            </a:r>
            <a:endParaRPr lang="en-US" sz="5400" b="1" dirty="0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3.onmouseover</a:t>
            </a:r>
            <a:endParaRPr sz="5400" b="1" dirty="0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4.onkeydown</a:t>
            </a:r>
            <a:endParaRPr lang="en-US" sz="5400" b="1" dirty="0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5.onload</a:t>
            </a:r>
            <a:endParaRPr sz="5400" b="1" dirty="0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6.</a:t>
            </a:r>
            <a:r>
              <a:rPr lang="en-US" sz="5400" b="1" dirty="0">
                <a:solidFill>
                  <a:srgbClr val="FFFFFF"/>
                </a:solidFill>
                <a:latin typeface="Trebuchet MS"/>
              </a:rPr>
              <a:t>onblur</a:t>
            </a:r>
            <a:endParaRPr lang="en-US" sz="54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076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>
            <a:spLocks noGrp="1"/>
          </p:cNvSpPr>
          <p:nvPr>
            <p:ph type="title"/>
          </p:nvPr>
        </p:nvSpPr>
        <p:spPr>
          <a:xfrm>
            <a:off x="891817" y="1366388"/>
            <a:ext cx="17028299" cy="124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US" sz="8000">
                <a:solidFill>
                  <a:schemeClr val="bg1"/>
                </a:solidFill>
              </a:rPr>
              <a:t>The 2 ways of handling JS Events  ?</a:t>
            </a:r>
          </a:p>
        </p:txBody>
      </p:sp>
      <p:sp>
        <p:nvSpPr>
          <p:cNvPr id="169" name="Google Shape;169;p12"/>
          <p:cNvSpPr txBox="1"/>
          <p:nvPr/>
        </p:nvSpPr>
        <p:spPr>
          <a:xfrm>
            <a:off x="891827" y="3222202"/>
            <a:ext cx="15674746" cy="449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6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6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.By using an event handler</a:t>
            </a:r>
            <a:endParaRPr lang="en-US" sz="60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endParaRPr lang="en-US" sz="60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6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2.By using an event listener</a:t>
            </a:r>
            <a:endParaRPr lang="en-US" sz="60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endParaRPr lang="en-US" sz="5400" b="1">
              <a:solidFill>
                <a:srgbClr val="FFFFFF"/>
              </a:solidFill>
              <a:latin typeface="Trebuchet MS"/>
            </a:endParaRPr>
          </a:p>
          <a:p>
            <a:endParaRPr lang="en-US" sz="4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103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>
            <a:spLocks noGrp="1"/>
          </p:cNvSpPr>
          <p:nvPr>
            <p:ph type="title"/>
          </p:nvPr>
        </p:nvSpPr>
        <p:spPr>
          <a:xfrm>
            <a:off x="3345805" y="1141997"/>
            <a:ext cx="13613400" cy="149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bg1"/>
                </a:solidFill>
              </a:rPr>
              <a:t>BONUS</a:t>
            </a:r>
            <a:endParaRPr sz="9600">
              <a:solidFill>
                <a:schemeClr val="bg1"/>
              </a:solidFill>
            </a:endParaRPr>
          </a:p>
        </p:txBody>
      </p:sp>
      <p:sp>
        <p:nvSpPr>
          <p:cNvPr id="215" name="Google Shape;215;p17"/>
          <p:cNvSpPr txBox="1"/>
          <p:nvPr/>
        </p:nvSpPr>
        <p:spPr>
          <a:xfrm>
            <a:off x="3341678" y="3964987"/>
            <a:ext cx="12092700" cy="206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489585" indent="-477520">
              <a:buClr>
                <a:schemeClr val="lt1"/>
              </a:buClr>
              <a:buSzPts val="4400"/>
              <a:buFont typeface="Trebuchet MS"/>
              <a:buAutoNum type="arabicPeriod"/>
            </a:pPr>
            <a:r>
              <a:rPr lang="en-US" sz="6500" b="1">
                <a:solidFill>
                  <a:schemeClr val="lt1"/>
                </a:solidFill>
                <a:latin typeface="Trebuchet MS"/>
                <a:ea typeface="Trebuchet MS"/>
                <a:cs typeface="Trebuchet MS"/>
              </a:rPr>
              <a:t>Event Bubbling</a:t>
            </a:r>
          </a:p>
          <a:p>
            <a:pPr marL="489585" indent="-477520">
              <a:buClr>
                <a:schemeClr val="lt1"/>
              </a:buClr>
              <a:buSzPts val="4400"/>
              <a:buAutoNum type="arabicPeriod"/>
            </a:pPr>
            <a:r>
              <a:rPr lang="en-US" sz="6500" b="1">
                <a:solidFill>
                  <a:schemeClr val="lt1"/>
                </a:solidFill>
                <a:latin typeface="Trebuchet MS"/>
                <a:ea typeface="Trebuchet MS"/>
                <a:cs typeface="Trebuchet MS"/>
              </a:rPr>
              <a:t>Event Delegation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001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5538"/>
            <a:ext cx="12159862" cy="991145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8"/>
          <p:cNvSpPr txBox="1">
            <a:spLocks noGrp="1"/>
          </p:cNvSpPr>
          <p:nvPr>
            <p:ph type="title"/>
          </p:nvPr>
        </p:nvSpPr>
        <p:spPr>
          <a:xfrm>
            <a:off x="1967164" y="1842838"/>
            <a:ext cx="15087600" cy="370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endParaRPr lang="en-US" sz="8000" i="0" u="none" strike="noStrike"/>
          </a:p>
          <a:p>
            <a:pPr marL="12700"/>
            <a:br>
              <a:rPr lang="en-US" sz="8000" b="1" i="0" u="none" strike="noStrike">
                <a:latin typeface="Arial"/>
                <a:ea typeface="Arial"/>
                <a:cs typeface="Arial"/>
              </a:rPr>
            </a:br>
            <a:r>
              <a:rPr lang="en-US" sz="8000" dirty="0">
                <a:latin typeface="Arial"/>
                <a:ea typeface="Arial"/>
                <a:cs typeface="Arial"/>
                <a:sym typeface="Arial"/>
              </a:rPr>
              <a:t>            </a:t>
            </a:r>
            <a:r>
              <a:rPr lang="en-US" sz="8000" dirty="0"/>
              <a:t>  </a:t>
            </a:r>
            <a:r>
              <a:rPr lang="en-US" sz="8000" i="0" u="none" strike="noStrike" dirty="0"/>
              <a:t> </a:t>
            </a:r>
            <a:r>
              <a:rPr lang="en-US" sz="8000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9844" y="233528"/>
            <a:ext cx="10259585" cy="55023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3;p2">
            <a:extLst>
              <a:ext uri="{FF2B5EF4-FFF2-40B4-BE49-F238E27FC236}">
                <a16:creationId xmlns:a16="http://schemas.microsoft.com/office/drawing/2014/main" id="{E19861B7-E014-D5B6-2F67-A3C4E27C7416}"/>
              </a:ext>
            </a:extLst>
          </p:cNvPr>
          <p:cNvSpPr txBox="1">
            <a:spLocks/>
          </p:cNvSpPr>
          <p:nvPr/>
        </p:nvSpPr>
        <p:spPr>
          <a:xfrm>
            <a:off x="311998" y="728795"/>
            <a:ext cx="17334781" cy="104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15235" marR="5080" indent="-2503170">
              <a:lnSpc>
                <a:spcPct val="119710"/>
              </a:lnSpc>
            </a:pPr>
            <a:r>
              <a:rPr lang="en-US" sz="5400" b="0"/>
              <a:t>          HTML DOM Node Tree (Document Tree)</a:t>
            </a: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E6C427BE-F0F5-84F2-CDC1-1E127C76F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165" y="2093884"/>
            <a:ext cx="14122773" cy="74775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FB22F873-DC4D-9F01-81F2-65CE7BF9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99" y="2813798"/>
            <a:ext cx="4014478" cy="4559437"/>
          </a:xfrm>
          <a:prstGeom prst="rect">
            <a:avLst/>
          </a:prstGeom>
        </p:spPr>
      </p:pic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3BDF302D-77B6-F008-D01C-25B9DB9BA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7416" y="2755656"/>
            <a:ext cx="4020670" cy="4672179"/>
          </a:xfrm>
          <a:prstGeom prst="rect">
            <a:avLst/>
          </a:prstGeom>
        </p:spPr>
      </p:pic>
      <p:sp>
        <p:nvSpPr>
          <p:cNvPr id="7" name="Google Shape;63;p2">
            <a:extLst>
              <a:ext uri="{FF2B5EF4-FFF2-40B4-BE49-F238E27FC236}">
                <a16:creationId xmlns:a16="http://schemas.microsoft.com/office/drawing/2014/main" id="{A0DAE098-E4BD-F0A4-D77E-DF1AC93737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5561" y="3814306"/>
            <a:ext cx="5664150" cy="196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spAutoFit/>
          </a:bodyPr>
          <a:lstStyle/>
          <a:p>
            <a:pPr marL="2515235" marR="5080" indent="-2503170">
              <a:lnSpc>
                <a:spcPct val="119711"/>
              </a:lnSpc>
            </a:pPr>
            <a:r>
              <a:rPr lang="en-US"/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2342783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3468282" y="1343408"/>
            <a:ext cx="10521900" cy="196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spAutoFit/>
          </a:bodyPr>
          <a:lstStyle/>
          <a:p>
            <a:pPr marL="2515235" marR="5080" indent="-2503170">
              <a:lnSpc>
                <a:spcPct val="119711"/>
              </a:lnSpc>
            </a:pPr>
            <a:r>
              <a:rPr lang="en-US"/>
              <a:t>What is DOM ?</a:t>
            </a:r>
          </a:p>
        </p:txBody>
      </p:sp>
      <p:sp>
        <p:nvSpPr>
          <p:cNvPr id="3" name="Google Shape;63;p2">
            <a:extLst>
              <a:ext uri="{FF2B5EF4-FFF2-40B4-BE49-F238E27FC236}">
                <a16:creationId xmlns:a16="http://schemas.microsoft.com/office/drawing/2014/main" id="{B79F1D29-7956-9CA3-A79D-25048E4B90E0}"/>
              </a:ext>
            </a:extLst>
          </p:cNvPr>
          <p:cNvSpPr txBox="1">
            <a:spLocks/>
          </p:cNvSpPr>
          <p:nvPr/>
        </p:nvSpPr>
        <p:spPr>
          <a:xfrm>
            <a:off x="-770843" y="3947242"/>
            <a:ext cx="18402583" cy="4032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15235" marR="5080" indent="-2503170">
              <a:lnSpc>
                <a:spcPct val="119710"/>
              </a:lnSpc>
            </a:pPr>
            <a:r>
              <a:rPr lang="en-US" sz="5400" b="0"/>
              <a:t>           </a:t>
            </a:r>
            <a:r>
              <a:rPr lang="en-US" sz="5400" b="0">
                <a:solidFill>
                  <a:srgbClr val="FFFF00"/>
                </a:solidFill>
              </a:rPr>
              <a:t>Dom is a Document Object Model</a:t>
            </a:r>
            <a:r>
              <a:rPr lang="en-US" sz="5400" b="0"/>
              <a:t> and </a:t>
            </a:r>
            <a:r>
              <a:rPr lang="en-US" sz="5400" b="0">
                <a:solidFill>
                  <a:srgbClr val="FFFF00"/>
                </a:solidFill>
              </a:rPr>
              <a:t>Programming Interface</a:t>
            </a:r>
            <a:r>
              <a:rPr lang="en-US" sz="5400" b="0"/>
              <a:t> that defines HTML </a:t>
            </a:r>
            <a:r>
              <a:rPr lang="en-US" sz="5400" b="0">
                <a:solidFill>
                  <a:srgbClr val="FFFF00"/>
                </a:solidFill>
              </a:rPr>
              <a:t>objects, properties, methods and events</a:t>
            </a:r>
            <a:r>
              <a:rPr lang="en-US" sz="5400" b="0"/>
              <a:t> to </a:t>
            </a:r>
            <a:r>
              <a:rPr lang="en-US" sz="5400" b="0">
                <a:solidFill>
                  <a:srgbClr val="FFFF00"/>
                </a:solidFill>
              </a:rPr>
              <a:t>get </a:t>
            </a:r>
            <a:r>
              <a:rPr lang="en-US" sz="5400" b="0">
                <a:solidFill>
                  <a:srgbClr val="FFFFFF"/>
                </a:solidFill>
              </a:rPr>
              <a:t>,</a:t>
            </a:r>
            <a:r>
              <a:rPr lang="en-US" sz="5400" b="0">
                <a:solidFill>
                  <a:srgbClr val="FFFF00"/>
                </a:solidFill>
              </a:rPr>
              <a:t>changed ,add or delete</a:t>
            </a:r>
            <a:r>
              <a:rPr lang="en-US" sz="5400" b="0"/>
              <a:t> HTML Elements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>
            <a:spLocks noGrp="1"/>
          </p:cNvSpPr>
          <p:nvPr>
            <p:ph type="title"/>
          </p:nvPr>
        </p:nvSpPr>
        <p:spPr>
          <a:xfrm>
            <a:off x="1222685" y="1366388"/>
            <a:ext cx="16697431" cy="133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US" sz="8600" dirty="0">
                <a:solidFill>
                  <a:schemeClr val="bg1"/>
                </a:solidFill>
              </a:rPr>
              <a:t>What can do JS with DOM</a:t>
            </a:r>
          </a:p>
        </p:txBody>
      </p:sp>
      <p:sp>
        <p:nvSpPr>
          <p:cNvPr id="169" name="Google Shape;169;p12"/>
          <p:cNvSpPr txBox="1"/>
          <p:nvPr/>
        </p:nvSpPr>
        <p:spPr>
          <a:xfrm>
            <a:off x="1222695" y="3177084"/>
            <a:ext cx="13042839" cy="587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54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.change HTML element</a:t>
            </a:r>
            <a:endParaRPr lang="en-US" sz="5400" b="1" dirty="0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2.change HTML attributes</a:t>
            </a:r>
            <a:endParaRPr lang="en-US" sz="5400" b="1" dirty="0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3.change CSS style</a:t>
            </a:r>
            <a:endParaRPr sz="5400" b="1" dirty="0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4.add HTML elements &amp; attributes</a:t>
            </a:r>
            <a:endParaRPr lang="en-US" sz="5400" b="1" dirty="0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5.remove HTML elements &amp; attributes</a:t>
            </a:r>
            <a:endParaRPr sz="5400" b="1" dirty="0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6.react to HTML events</a:t>
            </a:r>
            <a:endParaRPr lang="en-US" sz="5400" b="1" dirty="0" err="1">
              <a:solidFill>
                <a:srgbClr val="FFFFFF"/>
              </a:solidFill>
              <a:latin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383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/>
          <p:nvPr/>
        </p:nvSpPr>
        <p:spPr>
          <a:xfrm>
            <a:off x="26877" y="-976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001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1104" y="-19064"/>
            <a:ext cx="9219864" cy="1029264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"/>
          <p:cNvSpPr txBox="1">
            <a:spLocks noGrp="1"/>
          </p:cNvSpPr>
          <p:nvPr>
            <p:ph type="title"/>
          </p:nvPr>
        </p:nvSpPr>
        <p:spPr>
          <a:xfrm>
            <a:off x="4900082" y="590184"/>
            <a:ext cx="10961137" cy="136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US" sz="8800" b="0"/>
              <a:t>Traversing Dom</a:t>
            </a:r>
            <a:endParaRPr lang="en-US"/>
          </a:p>
        </p:txBody>
      </p:sp>
      <p:sp>
        <p:nvSpPr>
          <p:cNvPr id="3" name="Google Shape;105;g104b38f388f_0_62">
            <a:extLst>
              <a:ext uri="{FF2B5EF4-FFF2-40B4-BE49-F238E27FC236}">
                <a16:creationId xmlns:a16="http://schemas.microsoft.com/office/drawing/2014/main" id="{0D3B4D4A-E104-2F20-79EA-157E9616E10E}"/>
              </a:ext>
            </a:extLst>
          </p:cNvPr>
          <p:cNvSpPr txBox="1">
            <a:spLocks/>
          </p:cNvSpPr>
          <p:nvPr/>
        </p:nvSpPr>
        <p:spPr>
          <a:xfrm>
            <a:off x="1350840" y="3288453"/>
            <a:ext cx="14083673" cy="78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dirty="0">
                <a:solidFill>
                  <a:srgbClr val="FA643F"/>
                </a:solidFill>
              </a:rPr>
              <a:t>  1) </a:t>
            </a:r>
            <a:r>
              <a:rPr lang="en-US" sz="5000" dirty="0" err="1">
                <a:solidFill>
                  <a:srgbClr val="FFFF00"/>
                </a:solidFill>
              </a:rPr>
              <a:t>g</a:t>
            </a:r>
            <a:r>
              <a:rPr lang="en-US" sz="5000" b="0" dirty="0" err="1">
                <a:solidFill>
                  <a:srgbClr val="FFFF00"/>
                </a:solidFill>
              </a:rPr>
              <a:t>etElemnetsByTagName</a:t>
            </a:r>
            <a:r>
              <a:rPr lang="en-US" sz="5000" b="0" dirty="0"/>
              <a:t> method</a:t>
            </a:r>
            <a:endParaRPr lang="en-US" sz="5000" dirty="0"/>
          </a:p>
        </p:txBody>
      </p:sp>
      <p:sp>
        <p:nvSpPr>
          <p:cNvPr id="10" name="Google Shape;105;g104b38f388f_0_62">
            <a:extLst>
              <a:ext uri="{FF2B5EF4-FFF2-40B4-BE49-F238E27FC236}">
                <a16:creationId xmlns:a16="http://schemas.microsoft.com/office/drawing/2014/main" id="{357591D0-4AB4-74AB-D752-C45FF37DC467}"/>
              </a:ext>
            </a:extLst>
          </p:cNvPr>
          <p:cNvSpPr txBox="1">
            <a:spLocks/>
          </p:cNvSpPr>
          <p:nvPr/>
        </p:nvSpPr>
        <p:spPr>
          <a:xfrm>
            <a:off x="1426036" y="4431452"/>
            <a:ext cx="14083673" cy="78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dirty="0">
                <a:solidFill>
                  <a:srgbClr val="FA643F"/>
                </a:solidFill>
              </a:rPr>
              <a:t>  2) </a:t>
            </a:r>
            <a:r>
              <a:rPr lang="en-US" sz="5000" dirty="0" err="1">
                <a:solidFill>
                  <a:srgbClr val="FFFF00"/>
                </a:solidFill>
              </a:rPr>
              <a:t>g</a:t>
            </a:r>
            <a:r>
              <a:rPr lang="en-US" sz="5000" b="0" dirty="0" err="1">
                <a:solidFill>
                  <a:srgbClr val="FFFF00"/>
                </a:solidFill>
              </a:rPr>
              <a:t>etElementsByClass</a:t>
            </a:r>
            <a:r>
              <a:rPr lang="en-US" sz="5000" b="0" dirty="0"/>
              <a:t> method</a:t>
            </a:r>
            <a:endParaRPr lang="en-US" sz="5000" dirty="0"/>
          </a:p>
        </p:txBody>
      </p:sp>
      <p:sp>
        <p:nvSpPr>
          <p:cNvPr id="11" name="Google Shape;105;g104b38f388f_0_62">
            <a:extLst>
              <a:ext uri="{FF2B5EF4-FFF2-40B4-BE49-F238E27FC236}">
                <a16:creationId xmlns:a16="http://schemas.microsoft.com/office/drawing/2014/main" id="{D24FBD40-5A0F-3FBE-8A40-3EB4666FBA56}"/>
              </a:ext>
            </a:extLst>
          </p:cNvPr>
          <p:cNvSpPr txBox="1">
            <a:spLocks/>
          </p:cNvSpPr>
          <p:nvPr/>
        </p:nvSpPr>
        <p:spPr>
          <a:xfrm>
            <a:off x="1488665" y="5480506"/>
            <a:ext cx="14083673" cy="78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dirty="0">
                <a:solidFill>
                  <a:srgbClr val="FA643F"/>
                </a:solidFill>
              </a:rPr>
              <a:t>  3) </a:t>
            </a:r>
            <a:r>
              <a:rPr lang="en-US" sz="5000" dirty="0" err="1">
                <a:solidFill>
                  <a:srgbClr val="FFFF00"/>
                </a:solidFill>
              </a:rPr>
              <a:t>g</a:t>
            </a:r>
            <a:r>
              <a:rPr lang="en-US" sz="5000" b="0" dirty="0" err="1">
                <a:solidFill>
                  <a:srgbClr val="FFFF00"/>
                </a:solidFill>
              </a:rPr>
              <a:t>etElementById</a:t>
            </a:r>
            <a:r>
              <a:rPr lang="en-US" sz="5000" b="0" dirty="0">
                <a:solidFill>
                  <a:srgbClr val="FFFF00"/>
                </a:solidFill>
              </a:rPr>
              <a:t> </a:t>
            </a:r>
            <a:r>
              <a:rPr lang="en-US" sz="5000" b="0" dirty="0"/>
              <a:t>method</a:t>
            </a:r>
            <a:endParaRPr lang="en-US" sz="5000" dirty="0"/>
          </a:p>
        </p:txBody>
      </p:sp>
      <p:sp>
        <p:nvSpPr>
          <p:cNvPr id="12" name="Google Shape;105;g104b38f388f_0_62">
            <a:extLst>
              <a:ext uri="{FF2B5EF4-FFF2-40B4-BE49-F238E27FC236}">
                <a16:creationId xmlns:a16="http://schemas.microsoft.com/office/drawing/2014/main" id="{E7F477D0-9D41-3964-A608-C83CB8535D2F}"/>
              </a:ext>
            </a:extLst>
          </p:cNvPr>
          <p:cNvSpPr txBox="1">
            <a:spLocks/>
          </p:cNvSpPr>
          <p:nvPr/>
        </p:nvSpPr>
        <p:spPr>
          <a:xfrm>
            <a:off x="1877219" y="6777608"/>
            <a:ext cx="15677857" cy="1551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0" dirty="0">
                <a:solidFill>
                  <a:srgbClr val="FFFF00"/>
                </a:solidFill>
              </a:rPr>
              <a:t>4) </a:t>
            </a:r>
            <a:r>
              <a:rPr lang="en-US" sz="5000" b="0" dirty="0" err="1">
                <a:solidFill>
                  <a:srgbClr val="FFFF00"/>
                </a:solidFill>
              </a:rPr>
              <a:t>getElementByQuerySelector</a:t>
            </a:r>
            <a:r>
              <a:rPr lang="en-US" sz="5000" b="0" dirty="0"/>
              <a:t>, </a:t>
            </a:r>
            <a:r>
              <a:rPr lang="en-US" sz="5000" b="0" dirty="0" err="1">
                <a:solidFill>
                  <a:srgbClr val="FFFF00"/>
                </a:solidFill>
              </a:rPr>
              <a:t>querySelectorAll</a:t>
            </a:r>
            <a:r>
              <a:rPr lang="en-US" sz="5000" b="0" dirty="0"/>
              <a:t> method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>
            <a:spLocks noGrp="1"/>
          </p:cNvSpPr>
          <p:nvPr>
            <p:ph type="title"/>
          </p:nvPr>
        </p:nvSpPr>
        <p:spPr>
          <a:xfrm>
            <a:off x="863704" y="1844264"/>
            <a:ext cx="17602587" cy="26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r>
              <a:rPr lang="en-US" sz="5800" dirty="0">
                <a:solidFill>
                  <a:srgbClr val="FFFF00"/>
                </a:solidFill>
              </a:rPr>
              <a:t>Dynamic style – manipulating CSS with JavaScript</a:t>
            </a:r>
          </a:p>
          <a:p>
            <a:endParaRPr lang="en-US" sz="5800">
              <a:solidFill>
                <a:srgbClr val="FA643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800">
              <a:solidFill>
                <a:srgbClr val="FA643F"/>
              </a:solidFill>
            </a:endParaRPr>
          </a:p>
        </p:txBody>
      </p:sp>
      <p:sp>
        <p:nvSpPr>
          <p:cNvPr id="3" name="Google Shape;97;p6">
            <a:extLst>
              <a:ext uri="{FF2B5EF4-FFF2-40B4-BE49-F238E27FC236}">
                <a16:creationId xmlns:a16="http://schemas.microsoft.com/office/drawing/2014/main" id="{99C6A4EE-0CE4-C553-1392-DCB1181602FA}"/>
              </a:ext>
            </a:extLst>
          </p:cNvPr>
          <p:cNvSpPr txBox="1">
            <a:spLocks/>
          </p:cNvSpPr>
          <p:nvPr/>
        </p:nvSpPr>
        <p:spPr>
          <a:xfrm>
            <a:off x="1240870" y="3202500"/>
            <a:ext cx="17602587" cy="26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800">
                <a:solidFill>
                  <a:srgbClr val="FFFFFF"/>
                </a:solidFill>
              </a:rPr>
              <a:t>Add and Remove Class Name</a:t>
            </a:r>
          </a:p>
          <a:p>
            <a:endParaRPr lang="en-US" sz="5800">
              <a:solidFill>
                <a:srgbClr val="FA643F"/>
              </a:solidFill>
            </a:endParaRPr>
          </a:p>
          <a:p>
            <a:endParaRPr lang="en-US" sz="5800">
              <a:solidFill>
                <a:srgbClr val="FA643F"/>
              </a:solidFill>
            </a:endParaRPr>
          </a:p>
        </p:txBody>
      </p:sp>
      <p:sp>
        <p:nvSpPr>
          <p:cNvPr id="5" name="Google Shape;97;p6">
            <a:extLst>
              <a:ext uri="{FF2B5EF4-FFF2-40B4-BE49-F238E27FC236}">
                <a16:creationId xmlns:a16="http://schemas.microsoft.com/office/drawing/2014/main" id="{84EC78A6-9B53-808E-CDF0-4D08522A0F76}"/>
              </a:ext>
            </a:extLst>
          </p:cNvPr>
          <p:cNvSpPr txBox="1">
            <a:spLocks/>
          </p:cNvSpPr>
          <p:nvPr/>
        </p:nvSpPr>
        <p:spPr>
          <a:xfrm>
            <a:off x="865091" y="4954496"/>
            <a:ext cx="17602587" cy="90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800" b="0" dirty="0"/>
              <a:t>Create Element And Append Child</a:t>
            </a:r>
            <a:endParaRPr lang="en-US" dirty="0"/>
          </a:p>
        </p:txBody>
      </p:sp>
      <p:sp>
        <p:nvSpPr>
          <p:cNvPr id="2" name="Google Shape;97;p6">
            <a:extLst>
              <a:ext uri="{FF2B5EF4-FFF2-40B4-BE49-F238E27FC236}">
                <a16:creationId xmlns:a16="http://schemas.microsoft.com/office/drawing/2014/main" id="{A7A8EF02-47C5-7F06-9F7A-88C981148F71}"/>
              </a:ext>
            </a:extLst>
          </p:cNvPr>
          <p:cNvSpPr txBox="1">
            <a:spLocks/>
          </p:cNvSpPr>
          <p:nvPr/>
        </p:nvSpPr>
        <p:spPr>
          <a:xfrm>
            <a:off x="986023" y="6568663"/>
            <a:ext cx="17602587" cy="90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800" b="0" dirty="0" err="1"/>
              <a:t>InnerText</a:t>
            </a:r>
            <a:r>
              <a:rPr lang="en-US" sz="5800" b="0" dirty="0"/>
              <a:t> Vs </a:t>
            </a:r>
            <a:r>
              <a:rPr lang="en-US" sz="5800" b="0" dirty="0" err="1"/>
              <a:t>InnerHtml</a:t>
            </a:r>
            <a:r>
              <a:rPr lang="en-US" sz="5800" b="0" dirty="0"/>
              <a:t> vs </a:t>
            </a:r>
            <a:r>
              <a:rPr lang="en-US" sz="5800" b="0" dirty="0" err="1"/>
              <a:t>textContext</a:t>
            </a:r>
            <a:endParaRPr lang="en-US" dirty="0" err="1"/>
          </a:p>
        </p:txBody>
      </p:sp>
      <p:sp>
        <p:nvSpPr>
          <p:cNvPr id="4" name="Google Shape;97;p6">
            <a:extLst>
              <a:ext uri="{FF2B5EF4-FFF2-40B4-BE49-F238E27FC236}">
                <a16:creationId xmlns:a16="http://schemas.microsoft.com/office/drawing/2014/main" id="{94FD4F9A-567A-01C3-D3EA-3D935DBB1A3B}"/>
              </a:ext>
            </a:extLst>
          </p:cNvPr>
          <p:cNvSpPr txBox="1">
            <a:spLocks/>
          </p:cNvSpPr>
          <p:nvPr/>
        </p:nvSpPr>
        <p:spPr>
          <a:xfrm>
            <a:off x="986022" y="8313241"/>
            <a:ext cx="17602587" cy="90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800" b="0" err="1"/>
              <a:t>GetAttribute</a:t>
            </a:r>
            <a:r>
              <a:rPr lang="en-US" sz="5800" b="0"/>
              <a:t> and </a:t>
            </a:r>
            <a:r>
              <a:rPr lang="en-US" sz="5800" b="0" err="1"/>
              <a:t>setAttribute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656150" y="3584290"/>
            <a:ext cx="13650110" cy="196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spAutoFit/>
          </a:bodyPr>
          <a:lstStyle/>
          <a:p>
            <a:pPr marL="2515235" marR="5080" indent="-2503170">
              <a:lnSpc>
                <a:spcPct val="119711"/>
              </a:lnSpc>
            </a:pPr>
            <a:r>
              <a:rPr lang="en-US"/>
              <a:t>Events In JavaScript</a:t>
            </a:r>
          </a:p>
        </p:txBody>
      </p:sp>
    </p:spTree>
    <p:extLst>
      <p:ext uri="{BB962C8B-B14F-4D97-AF65-F5344CB8AC3E}">
        <p14:creationId xmlns:p14="http://schemas.microsoft.com/office/powerpoint/2010/main" val="1761259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4355611" y="395921"/>
            <a:ext cx="9574413" cy="1613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spAutoFit/>
          </a:bodyPr>
          <a:lstStyle/>
          <a:p>
            <a:pPr marL="2515235" marR="5080" indent="-2503170">
              <a:lnSpc>
                <a:spcPct val="119711"/>
              </a:lnSpc>
            </a:pPr>
            <a:r>
              <a:rPr lang="en-US" sz="8500"/>
              <a:t>Events In Real Life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79A958B-E389-5BEC-926C-B1227800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654" y="2479277"/>
            <a:ext cx="5985711" cy="4299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57E6B2-6B66-2246-A9F4-C92044C8953B}"/>
              </a:ext>
            </a:extLst>
          </p:cNvPr>
          <p:cNvSpPr txBox="1"/>
          <p:nvPr/>
        </p:nvSpPr>
        <p:spPr>
          <a:xfrm>
            <a:off x="1831808" y="7591926"/>
            <a:ext cx="675874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>
                <a:solidFill>
                  <a:schemeClr val="bg1"/>
                </a:solidFill>
                <a:latin typeface="Anaheim"/>
              </a:rPr>
              <a:t>Birthday party</a:t>
            </a:r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A292F-B13E-C7F2-E729-3FEA4BFE4B95}"/>
              </a:ext>
            </a:extLst>
          </p:cNvPr>
          <p:cNvSpPr txBox="1"/>
          <p:nvPr/>
        </p:nvSpPr>
        <p:spPr>
          <a:xfrm>
            <a:off x="12209044" y="7591925"/>
            <a:ext cx="773630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>
                <a:solidFill>
                  <a:schemeClr val="bg1"/>
                </a:solidFill>
                <a:latin typeface="Anaheim"/>
              </a:rPr>
              <a:t>Concert</a:t>
            </a:r>
          </a:p>
        </p:txBody>
      </p:sp>
      <p:pic>
        <p:nvPicPr>
          <p:cNvPr id="3" name="Picture 4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CFD4B4F4-8F49-FD4E-16C2-AE44EA633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659" y="2384901"/>
            <a:ext cx="5264063" cy="514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63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14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Document Object Model(DOM)</vt:lpstr>
      <vt:lpstr>PowerPoint Presentation</vt:lpstr>
      <vt:lpstr>Interface</vt:lpstr>
      <vt:lpstr>What is DOM ?</vt:lpstr>
      <vt:lpstr>What can do JS with DOM</vt:lpstr>
      <vt:lpstr>Traversing Dom</vt:lpstr>
      <vt:lpstr>Dynamic style – manipulating CSS with JavaScript  </vt:lpstr>
      <vt:lpstr>Events In JavaScript</vt:lpstr>
      <vt:lpstr>Events In Real Life</vt:lpstr>
      <vt:lpstr>WHAT ARE EVENTS?  </vt:lpstr>
      <vt:lpstr>Common HTML Events ?</vt:lpstr>
      <vt:lpstr>The 2 ways of handling JS Events  ?</vt:lpstr>
      <vt:lpstr>BONUS</vt:lpstr>
      <vt:lpstr>                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Sizan Aminun</dc:creator>
  <cp:revision>73</cp:revision>
  <dcterms:created xsi:type="dcterms:W3CDTF">2021-11-24T18:49:03Z</dcterms:created>
  <dcterms:modified xsi:type="dcterms:W3CDTF">2023-02-10T20:19:00Z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2021-11-24T00:00:00Z</vt:filetime>
  </property>
  <property fmtid="{D5CDD505-2E9C-101B-9397-08002B2CF9AE}" pid="3" name="Creator">
    <vt:lpwstr>Canva</vt:lpwstr>
  </property>
  <property fmtid="{D5CDD505-2E9C-101B-9397-08002B2CF9AE}" pid="4" name="LastSaved">
    <vt:filetime>2021-11-24T00:00:00Z</vt:filetime>
  </property>
</Properties>
</file>